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10"/>
  </p:notesMasterIdLst>
  <p:sldIdLst>
    <p:sldId id="256" r:id="rId2"/>
    <p:sldId id="257" r:id="rId3"/>
    <p:sldId id="260" r:id="rId4"/>
    <p:sldId id="261" r:id="rId5"/>
    <p:sldId id="265" r:id="rId6"/>
    <p:sldId id="262" r:id="rId7"/>
    <p:sldId id="264" r:id="rId8"/>
    <p:sldId id="270"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837" autoAdjust="0"/>
  </p:normalViewPr>
  <p:slideViewPr>
    <p:cSldViewPr snapToGrid="0">
      <p:cViewPr varScale="1">
        <p:scale>
          <a:sx n="64" d="100"/>
          <a:sy n="64" d="100"/>
        </p:scale>
        <p:origin x="1378" y="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B523935-1801-4ECE-A447-05BD47E4D227}" type="datetimeFigureOut">
              <a:rPr lang="en-US" smtClean="0"/>
              <a:t>1/14/2019</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10BEFF3-3D94-43B9-86FD-147368C09891}" type="slidenum">
              <a:rPr lang="en-US" smtClean="0"/>
              <a:t>‹#›</a:t>
            </a:fld>
            <a:endParaRPr lang="en-US" dirty="0"/>
          </a:p>
        </p:txBody>
      </p:sp>
    </p:spTree>
    <p:extLst>
      <p:ext uri="{BB962C8B-B14F-4D97-AF65-F5344CB8AC3E}">
        <p14:creationId xmlns:p14="http://schemas.microsoft.com/office/powerpoint/2010/main" val="3210375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1</a:t>
            </a:fld>
            <a:endParaRPr lang="en-US" dirty="0"/>
          </a:p>
        </p:txBody>
      </p:sp>
    </p:spTree>
    <p:extLst>
      <p:ext uri="{BB962C8B-B14F-4D97-AF65-F5344CB8AC3E}">
        <p14:creationId xmlns:p14="http://schemas.microsoft.com/office/powerpoint/2010/main" val="1368038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fontAlgn="base"/>
            <a:r>
              <a:rPr lang="en-US" b="1" dirty="0"/>
              <a:t>This is a Dual Enrollment Program - </a:t>
            </a:r>
            <a:r>
              <a:rPr lang="en-US" dirty="0"/>
              <a:t>College courses taught on college campus, that we assign high school credits toward high school graduation requirements</a:t>
            </a:r>
          </a:p>
          <a:p>
            <a:pPr fontAlgn="base"/>
            <a:endParaRPr lang="en-US" b="1" dirty="0"/>
          </a:p>
          <a:p>
            <a:pPr fontAlgn="base"/>
            <a:endParaRPr lang="en-US" b="1" dirty="0"/>
          </a:p>
          <a:p>
            <a:pPr fontAlgn="base"/>
            <a:r>
              <a:rPr lang="en-US" b="1" dirty="0"/>
              <a:t>About the Richard S. Shineman Foundation</a:t>
            </a:r>
            <a:endParaRPr lang="en-US" dirty="0"/>
          </a:p>
          <a:p>
            <a:pPr fontAlgn="base"/>
            <a:r>
              <a:rPr lang="en-US" dirty="0"/>
              <a:t>The Richard S. Shineman Foundation is a private foundation established by the bequest of Richard S. Shineman who was a tenured professor of chemistry at SUNY Oswego. As a man of many intellectual interests and a deep passion for his community, he made a provision in his will for the establishment of a foundation that will serve the broad needs of Oswego County and Central New York.  We seek to improve the quality of life in the communities we serve by working with our not-for-profit partners with integrity, honesty, and compassion, and by pursuing excellence through the highest professional grant making standards.</a:t>
            </a:r>
          </a:p>
        </p:txBody>
      </p:sp>
      <p:sp>
        <p:nvSpPr>
          <p:cNvPr id="4" name="Slide Number Placeholder 3"/>
          <p:cNvSpPr>
            <a:spLocks noGrp="1"/>
          </p:cNvSpPr>
          <p:nvPr>
            <p:ph type="sldNum" sz="quarter" idx="10"/>
          </p:nvPr>
        </p:nvSpPr>
        <p:spPr/>
        <p:txBody>
          <a:bodyPr/>
          <a:lstStyle/>
          <a:p>
            <a:fld id="{310BEFF3-3D94-43B9-86FD-147368C09891}" type="slidenum">
              <a:rPr lang="en-US" smtClean="0"/>
              <a:t>2</a:t>
            </a:fld>
            <a:endParaRPr lang="en-US" dirty="0"/>
          </a:p>
        </p:txBody>
      </p:sp>
    </p:spTree>
    <p:extLst>
      <p:ext uri="{BB962C8B-B14F-4D97-AF65-F5344CB8AC3E}">
        <p14:creationId xmlns:p14="http://schemas.microsoft.com/office/powerpoint/2010/main" val="145396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Tx/>
              <a:buChar char="-"/>
            </a:pPr>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3</a:t>
            </a:fld>
            <a:endParaRPr lang="en-US" dirty="0"/>
          </a:p>
        </p:txBody>
      </p:sp>
    </p:spTree>
    <p:extLst>
      <p:ext uri="{BB962C8B-B14F-4D97-AF65-F5344CB8AC3E}">
        <p14:creationId xmlns:p14="http://schemas.microsoft.com/office/powerpoint/2010/main" val="124252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4</a:t>
            </a:fld>
            <a:endParaRPr lang="en-US" dirty="0"/>
          </a:p>
        </p:txBody>
      </p:sp>
    </p:spTree>
    <p:extLst>
      <p:ext uri="{BB962C8B-B14F-4D97-AF65-F5344CB8AC3E}">
        <p14:creationId xmlns:p14="http://schemas.microsoft.com/office/powerpoint/2010/main" val="3032670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will be selected based on transcripts</a:t>
            </a:r>
            <a:r>
              <a:rPr lang="en-US" baseline="0" dirty="0"/>
              <a:t> and overall “resume” review.  </a:t>
            </a:r>
          </a:p>
          <a:p>
            <a:r>
              <a:rPr lang="en-US" baseline="0" dirty="0"/>
              <a:t>We will select students who are most likely to be successful in this program, based on criteria</a:t>
            </a:r>
          </a:p>
          <a:p>
            <a:r>
              <a:rPr lang="en-US" baseline="0" dirty="0"/>
              <a:t>We will select students based on criteria in slide 5</a:t>
            </a:r>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5</a:t>
            </a:fld>
            <a:endParaRPr lang="en-US" dirty="0"/>
          </a:p>
        </p:txBody>
      </p:sp>
    </p:spTree>
    <p:extLst>
      <p:ext uri="{BB962C8B-B14F-4D97-AF65-F5344CB8AC3E}">
        <p14:creationId xmlns:p14="http://schemas.microsoft.com/office/powerpoint/2010/main" val="3912301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 selecting 3-5 students</a:t>
            </a:r>
            <a:r>
              <a:rPr lang="en-US" baseline="0" dirty="0"/>
              <a:t> based on </a:t>
            </a:r>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6</a:t>
            </a:fld>
            <a:endParaRPr lang="en-US" dirty="0"/>
          </a:p>
        </p:txBody>
      </p:sp>
    </p:spTree>
    <p:extLst>
      <p:ext uri="{BB962C8B-B14F-4D97-AF65-F5344CB8AC3E}">
        <p14:creationId xmlns:p14="http://schemas.microsoft.com/office/powerpoint/2010/main" val="1335734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7</a:t>
            </a:fld>
            <a:endParaRPr lang="en-US" dirty="0"/>
          </a:p>
        </p:txBody>
      </p:sp>
    </p:spTree>
    <p:extLst>
      <p:ext uri="{BB962C8B-B14F-4D97-AF65-F5344CB8AC3E}">
        <p14:creationId xmlns:p14="http://schemas.microsoft.com/office/powerpoint/2010/main" val="3165595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BEFF3-3D94-43B9-86FD-147368C09891}" type="slidenum">
              <a:rPr lang="en-US" smtClean="0"/>
              <a:t>8</a:t>
            </a:fld>
            <a:endParaRPr lang="en-US" dirty="0"/>
          </a:p>
        </p:txBody>
      </p:sp>
    </p:spTree>
    <p:extLst>
      <p:ext uri="{BB962C8B-B14F-4D97-AF65-F5344CB8AC3E}">
        <p14:creationId xmlns:p14="http://schemas.microsoft.com/office/powerpoint/2010/main" val="1377813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8B9EBBA-996F-894A-B54A-D6246ED52CEA}" type="datetimeFigureOut">
              <a:rPr lang="en-US" smtClean="0"/>
              <a:pPr/>
              <a:t>1/14/2019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7297875"/>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1743063"/>
      </p:ext>
    </p:extLst>
  </p:cSld>
  <p:clrMapOvr>
    <a:masterClrMapping/>
  </p:clrMapOvr>
  <p:transition spd="med">
    <p:pull/>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8617277"/>
      </p:ext>
    </p:extLst>
  </p:cSld>
  <p:clrMapOvr>
    <a:masterClrMapping/>
  </p:clrMapOvr>
  <p:transition spd="med">
    <p:pull/>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04855179"/>
      </p:ext>
    </p:extLst>
  </p:cSld>
  <p:clrMapOvr>
    <a:masterClrMapping/>
  </p:clrMapOvr>
  <p:transition spd="med">
    <p:pull/>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254658"/>
      </p:ext>
    </p:extLst>
  </p:cSld>
  <p:clrMapOvr>
    <a:masterClrMapping/>
  </p:clrMapOvr>
  <p:transition spd="med">
    <p:pull/>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546149"/>
      </p:ext>
    </p:extLst>
  </p:cSld>
  <p:clrMapOvr>
    <a:masterClrMapping/>
  </p:clrMapOvr>
  <p:transition spd="med">
    <p:pull/>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9B482E8-6E0E-1B4F-B1FD-C69DB9E858D9}" type="datetimeFigureOut">
              <a:rPr lang="en-US" smtClean="0"/>
              <a:pPr/>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9490271"/>
      </p:ext>
    </p:extLst>
  </p:cSld>
  <p:clrMapOvr>
    <a:masterClrMapping/>
  </p:clrMapOvr>
  <p:transition spd="med">
    <p:pull/>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454291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3416346"/>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2882496"/>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985558"/>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8236750"/>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4172506"/>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0556633"/>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1597079"/>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567169"/>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8059741"/>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9B482E8-6E0E-1B4F-B1FD-C69DB9E858D9}" type="datetimeFigureOut">
              <a:rPr lang="en-US" smtClean="0"/>
              <a:pPr/>
              <a:t>1/14/2019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137783"/>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ransition spd="med">
    <p:pull/>
  </p:transition>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30581" y="1452702"/>
            <a:ext cx="8791575" cy="4231033"/>
          </a:xfrm>
        </p:spPr>
        <p:txBody>
          <a:bodyPr>
            <a:normAutofit fontScale="90000"/>
          </a:bodyPr>
          <a:lstStyle/>
          <a:p>
            <a:r>
              <a:rPr lang="en-US" sz="5400" dirty="0"/>
              <a:t>OCC EARLY COLLEGE credit opportunity &amp;</a:t>
            </a:r>
            <a:br>
              <a:rPr lang="en-US" sz="5400" dirty="0"/>
            </a:br>
            <a:r>
              <a:rPr lang="en-US" sz="5400" dirty="0">
                <a:solidFill>
                  <a:srgbClr val="FFFF00"/>
                </a:solidFill>
              </a:rPr>
              <a:t>APW Central Schools</a:t>
            </a:r>
            <a:br>
              <a:rPr lang="en-US" sz="5400" dirty="0">
                <a:solidFill>
                  <a:srgbClr val="FF6600"/>
                </a:solidFill>
              </a:rPr>
            </a:br>
            <a:br>
              <a:rPr lang="en-US" sz="5400" dirty="0">
                <a:solidFill>
                  <a:srgbClr val="FF6600"/>
                </a:solidFill>
              </a:rPr>
            </a:br>
            <a:br>
              <a:rPr lang="en-US" sz="5400" dirty="0">
                <a:solidFill>
                  <a:srgbClr val="FF6600"/>
                </a:solidFill>
              </a:rPr>
            </a:br>
            <a:r>
              <a:rPr lang="en-US" sz="2700" dirty="0">
                <a:solidFill>
                  <a:srgbClr val="FFFF00"/>
                </a:solidFill>
              </a:rPr>
              <a:t>JANUARY, 2019</a:t>
            </a:r>
            <a:br>
              <a:rPr lang="en-US" sz="5400" dirty="0">
                <a:solidFill>
                  <a:srgbClr val="FF6600"/>
                </a:solidFill>
              </a:rPr>
            </a:br>
            <a:endParaRPr lang="en-US" sz="5400" dirty="0">
              <a:solidFill>
                <a:srgbClr val="FF6600"/>
              </a:solidFill>
            </a:endParaRP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p:cNvSpPr>
            <a:spLocks noChangeArrowheads="1"/>
          </p:cNvSpPr>
          <p:nvPr/>
        </p:nvSpPr>
        <p:spPr bwMode="auto">
          <a:xfrm>
            <a:off x="10984831" y="539014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994505462"/>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31027" y="435638"/>
            <a:ext cx="9905998" cy="1478570"/>
          </a:xfrm>
        </p:spPr>
        <p:txBody>
          <a:bodyPr>
            <a:normAutofit/>
          </a:bodyPr>
          <a:lstStyle/>
          <a:p>
            <a:r>
              <a:rPr lang="en-US" sz="4000" dirty="0">
                <a:solidFill>
                  <a:srgbClr val="FFFF00"/>
                </a:solidFill>
              </a:rPr>
              <a:t>Early College High School Partnership</a:t>
            </a:r>
            <a:br>
              <a:rPr lang="en-US" sz="4000" dirty="0">
                <a:solidFill>
                  <a:srgbClr val="FF6600"/>
                </a:solidFill>
              </a:rPr>
            </a:br>
            <a:endParaRPr lang="en-US" sz="4000" dirty="0">
              <a:solidFill>
                <a:srgbClr val="FF6600"/>
              </a:solidFill>
            </a:endParaRPr>
          </a:p>
        </p:txBody>
      </p:sp>
      <p:sp>
        <p:nvSpPr>
          <p:cNvPr id="3" name="Content Placeholder 2"/>
          <p:cNvSpPr>
            <a:spLocks noGrp="1"/>
          </p:cNvSpPr>
          <p:nvPr>
            <p:ph sz="half" idx="1"/>
          </p:nvPr>
        </p:nvSpPr>
        <p:spPr>
          <a:xfrm>
            <a:off x="1141413" y="1710813"/>
            <a:ext cx="10809696" cy="4275919"/>
          </a:xfrm>
        </p:spPr>
        <p:txBody>
          <a:bodyPr>
            <a:normAutofit/>
          </a:bodyPr>
          <a:lstStyle/>
          <a:p>
            <a:r>
              <a:rPr lang="en-US" dirty="0"/>
              <a:t>History: The Early College High School Initiative provides students the opportunity to receive a high school diploma and earn college credits by taking a mixture of high school and college classes. </a:t>
            </a:r>
          </a:p>
          <a:p>
            <a:endParaRPr lang="en-US" dirty="0"/>
          </a:p>
          <a:p>
            <a:r>
              <a:rPr lang="en-US" dirty="0"/>
              <a:t>Students have fewer high school classes because some of their college classes replace their high school classes – dual enrollment. </a:t>
            </a:r>
          </a:p>
        </p:txBody>
      </p:sp>
    </p:spTree>
    <p:extLst>
      <p:ext uri="{BB962C8B-B14F-4D97-AF65-F5344CB8AC3E}">
        <p14:creationId xmlns:p14="http://schemas.microsoft.com/office/powerpoint/2010/main" val="218762724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5222" y="374693"/>
            <a:ext cx="9906000" cy="1477961"/>
          </a:xfrm>
        </p:spPr>
        <p:txBody>
          <a:bodyPr/>
          <a:lstStyle/>
          <a:p>
            <a:r>
              <a:rPr lang="en-US" dirty="0">
                <a:solidFill>
                  <a:srgbClr val="FFFF00"/>
                </a:solidFill>
              </a:rPr>
              <a:t>How do I qualify to get into this program?</a:t>
            </a:r>
          </a:p>
        </p:txBody>
      </p:sp>
      <p:sp>
        <p:nvSpPr>
          <p:cNvPr id="4" name="Content Placeholder 3"/>
          <p:cNvSpPr>
            <a:spLocks noGrp="1"/>
          </p:cNvSpPr>
          <p:nvPr>
            <p:ph sz="half" idx="2"/>
          </p:nvPr>
        </p:nvSpPr>
        <p:spPr>
          <a:xfrm>
            <a:off x="969124" y="1852445"/>
            <a:ext cx="10946638" cy="4662655"/>
          </a:xfrm>
        </p:spPr>
        <p:txBody>
          <a:bodyPr>
            <a:normAutofit/>
          </a:bodyPr>
          <a:lstStyle/>
          <a:p>
            <a:pPr marL="457200" indent="-457200">
              <a:buAutoNum type="arabicPeriod"/>
            </a:pPr>
            <a:r>
              <a:rPr lang="en-US" dirty="0"/>
              <a:t>Student must be a senior during the 2019-2020 school year.</a:t>
            </a:r>
          </a:p>
          <a:p>
            <a:pPr marL="457200" indent="-457200">
              <a:buAutoNum type="arabicPeriod"/>
            </a:pPr>
            <a:r>
              <a:rPr lang="en-US" dirty="0"/>
              <a:t>Students should have an acceptable attendance rate.  </a:t>
            </a:r>
          </a:p>
          <a:p>
            <a:pPr marL="457200" indent="-457200">
              <a:buAutoNum type="arabicPeriod"/>
            </a:pPr>
            <a:r>
              <a:rPr lang="en-US" dirty="0"/>
              <a:t>Students should have no significant discipline issues.  </a:t>
            </a:r>
          </a:p>
          <a:p>
            <a:pPr marL="457200" indent="-457200">
              <a:buAutoNum type="arabicPeriod"/>
            </a:pPr>
            <a:r>
              <a:rPr lang="en-US" dirty="0"/>
              <a:t>Students should be mature, motivated, independent, self-directed and trustworthy, and be willing to spend next year on the OCC campus and conduct themselves like a young adult.</a:t>
            </a:r>
          </a:p>
          <a:p>
            <a:pPr marL="457200" indent="-457200">
              <a:buAutoNum type="arabicPeriod"/>
            </a:pPr>
            <a:r>
              <a:rPr lang="en-US" dirty="0"/>
              <a:t>Students must pass OCC’s placement test – the </a:t>
            </a:r>
            <a:r>
              <a:rPr lang="en-US" dirty="0" err="1"/>
              <a:t>Accuplacer</a:t>
            </a:r>
            <a:r>
              <a:rPr lang="en-US" dirty="0"/>
              <a:t>.</a:t>
            </a:r>
          </a:p>
        </p:txBody>
      </p:sp>
    </p:spTree>
    <p:extLst>
      <p:ext uri="{BB962C8B-B14F-4D97-AF65-F5344CB8AC3E}">
        <p14:creationId xmlns:p14="http://schemas.microsoft.com/office/powerpoint/2010/main" val="1178810578"/>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74550" y="286621"/>
            <a:ext cx="9905998" cy="1478570"/>
          </a:xfrm>
        </p:spPr>
        <p:txBody>
          <a:bodyPr/>
          <a:lstStyle/>
          <a:p>
            <a:r>
              <a:rPr lang="en-US" dirty="0">
                <a:solidFill>
                  <a:srgbClr val="FFFF00"/>
                </a:solidFill>
              </a:rPr>
              <a:t>What would my Senior Year Look Like?</a:t>
            </a:r>
          </a:p>
        </p:txBody>
      </p:sp>
      <p:sp>
        <p:nvSpPr>
          <p:cNvPr id="3" name="Content Placeholder 2"/>
          <p:cNvSpPr>
            <a:spLocks noGrp="1"/>
          </p:cNvSpPr>
          <p:nvPr>
            <p:ph sz="half" idx="1"/>
          </p:nvPr>
        </p:nvSpPr>
        <p:spPr>
          <a:xfrm>
            <a:off x="1105319" y="1548622"/>
            <a:ext cx="10205097" cy="4902977"/>
          </a:xfrm>
        </p:spPr>
        <p:txBody>
          <a:bodyPr>
            <a:normAutofit/>
          </a:bodyPr>
          <a:lstStyle/>
          <a:p>
            <a:r>
              <a:rPr lang="en-US" dirty="0"/>
              <a:t>Students follow the OCC schedule (August – May) on the OCC campus!</a:t>
            </a:r>
          </a:p>
          <a:p>
            <a:r>
              <a:rPr lang="en-US" dirty="0"/>
              <a:t>A bus will pick up students from APW (including Pulaski students) and transport them to OCC</a:t>
            </a:r>
          </a:p>
          <a:p>
            <a:r>
              <a:rPr lang="en-US" dirty="0"/>
              <a:t>Estimated pick up time at APW Jr. </a:t>
            </a:r>
            <a:r>
              <a:rPr lang="en-US" dirty="0" err="1"/>
              <a:t>Sr</a:t>
            </a:r>
            <a:r>
              <a:rPr lang="en-US" dirty="0"/>
              <a:t>, HS</a:t>
            </a:r>
            <a:r>
              <a:rPr lang="en-US" dirty="0">
                <a:sym typeface="Wingdings" panose="05000000000000000000" pitchFamily="2" charset="2"/>
              </a:rPr>
              <a:t> 7:30 a.m.</a:t>
            </a:r>
          </a:p>
          <a:p>
            <a:r>
              <a:rPr lang="en-US" dirty="0">
                <a:sym typeface="Wingdings" panose="05000000000000000000" pitchFamily="2" charset="2"/>
              </a:rPr>
              <a:t>OCC Classes  9 a.m. – 2 p.m.</a:t>
            </a:r>
          </a:p>
          <a:p>
            <a:r>
              <a:rPr lang="en-US" dirty="0">
                <a:sym typeface="Wingdings" panose="05000000000000000000" pitchFamily="2" charset="2"/>
              </a:rPr>
              <a:t>ETA back to APW Jr. Sr. High School  3 p.m. </a:t>
            </a:r>
          </a:p>
          <a:p>
            <a:r>
              <a:rPr lang="en-US" dirty="0"/>
              <a:t>Students will take 4 to 6 classes (12 to 18 credits) at OCC per semester. </a:t>
            </a:r>
          </a:p>
          <a:p>
            <a:r>
              <a:rPr lang="en-US" dirty="0"/>
              <a:t>You are eligible for sports and clubs at APW Schools!</a:t>
            </a:r>
          </a:p>
        </p:txBody>
      </p:sp>
    </p:spTree>
    <p:extLst>
      <p:ext uri="{BB962C8B-B14F-4D97-AF65-F5344CB8AC3E}">
        <p14:creationId xmlns:p14="http://schemas.microsoft.com/office/powerpoint/2010/main" val="4234380344"/>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86201" y="-207913"/>
            <a:ext cx="9338038" cy="1362943"/>
          </a:xfrm>
        </p:spPr>
        <p:txBody>
          <a:bodyPr>
            <a:normAutofit/>
          </a:bodyPr>
          <a:lstStyle/>
          <a:p>
            <a:r>
              <a:rPr lang="en-US" sz="3600" dirty="0">
                <a:solidFill>
                  <a:srgbClr val="FFFF00"/>
                </a:solidFill>
              </a:rPr>
              <a:t>What is our Timeline?</a:t>
            </a:r>
          </a:p>
        </p:txBody>
      </p:sp>
      <p:sp>
        <p:nvSpPr>
          <p:cNvPr id="3" name="Subtitle 2"/>
          <p:cNvSpPr>
            <a:spLocks noGrp="1"/>
          </p:cNvSpPr>
          <p:nvPr>
            <p:ph type="subTitle" idx="1"/>
          </p:nvPr>
        </p:nvSpPr>
        <p:spPr>
          <a:xfrm>
            <a:off x="1743075" y="1728788"/>
            <a:ext cx="10248901" cy="4464100"/>
          </a:xfrm>
        </p:spPr>
        <p:txBody>
          <a:bodyPr>
            <a:noAutofit/>
          </a:bodyPr>
          <a:lstStyle/>
          <a:p>
            <a:pPr marL="342900" indent="-342900">
              <a:buFont typeface="Arial" panose="020B0604020202020204" pitchFamily="34" charset="0"/>
              <a:buChar char="•"/>
            </a:pPr>
            <a:r>
              <a:rPr lang="en-US" sz="2400" dirty="0">
                <a:solidFill>
                  <a:schemeClr val="tx1"/>
                </a:solidFill>
              </a:rPr>
              <a:t>Student Letter of Interest Due To Guidance – </a:t>
            </a:r>
            <a:r>
              <a:rPr lang="en-US" sz="2400" dirty="0">
                <a:solidFill>
                  <a:srgbClr val="FFFF00"/>
                </a:solidFill>
              </a:rPr>
              <a:t>Friday, January 18th</a:t>
            </a:r>
          </a:p>
          <a:p>
            <a:pPr marL="342900" indent="-342900">
              <a:buFont typeface="Arial" panose="020B0604020202020204" pitchFamily="34" charset="0"/>
              <a:buChar char="•"/>
            </a:pPr>
            <a:r>
              <a:rPr lang="en-US" sz="2400" dirty="0">
                <a:solidFill>
                  <a:schemeClr val="tx1"/>
                </a:solidFill>
              </a:rPr>
              <a:t>Student Selection - </a:t>
            </a:r>
            <a:r>
              <a:rPr lang="en-US" sz="2400" dirty="0">
                <a:solidFill>
                  <a:srgbClr val="FFFF00"/>
                </a:solidFill>
              </a:rPr>
              <a:t>early – Mid February</a:t>
            </a:r>
          </a:p>
          <a:p>
            <a:pPr marL="342900" indent="-342900">
              <a:buFont typeface="Arial" panose="020B0604020202020204" pitchFamily="34" charset="0"/>
              <a:buChar char="•"/>
            </a:pPr>
            <a:r>
              <a:rPr lang="en-US" sz="2400" dirty="0">
                <a:solidFill>
                  <a:schemeClr val="tx1"/>
                </a:solidFill>
              </a:rPr>
              <a:t>Parent / Student Night – </a:t>
            </a:r>
            <a:r>
              <a:rPr lang="en-US" sz="2400" dirty="0">
                <a:solidFill>
                  <a:srgbClr val="FFFF00"/>
                </a:solidFill>
              </a:rPr>
              <a:t>TBD</a:t>
            </a:r>
          </a:p>
          <a:p>
            <a:pPr marL="342900" indent="-342900">
              <a:buFont typeface="Arial" panose="020B0604020202020204" pitchFamily="34" charset="0"/>
              <a:buChar char="•"/>
            </a:pPr>
            <a:r>
              <a:rPr lang="en-US" sz="2400" dirty="0">
                <a:solidFill>
                  <a:schemeClr val="tx1"/>
                </a:solidFill>
              </a:rPr>
              <a:t>Student Placement Tests – </a:t>
            </a:r>
            <a:r>
              <a:rPr lang="en-US" sz="2400" dirty="0">
                <a:solidFill>
                  <a:srgbClr val="FFFF00"/>
                </a:solidFill>
              </a:rPr>
              <a:t>TBD, but will be given at </a:t>
            </a:r>
            <a:r>
              <a:rPr lang="en-US" sz="2400" dirty="0" err="1">
                <a:solidFill>
                  <a:srgbClr val="FFFF00"/>
                </a:solidFill>
              </a:rPr>
              <a:t>apw</a:t>
            </a:r>
            <a:endParaRPr lang="en-US" sz="2400" dirty="0">
              <a:solidFill>
                <a:srgbClr val="FFFF00"/>
              </a:solidFill>
            </a:endParaRPr>
          </a:p>
          <a:p>
            <a:pPr marL="342900" indent="-342900">
              <a:buFont typeface="Arial" panose="020B0604020202020204" pitchFamily="34" charset="0"/>
              <a:buChar char="•"/>
            </a:pPr>
            <a:r>
              <a:rPr lang="en-US" sz="2400" dirty="0">
                <a:solidFill>
                  <a:schemeClr val="tx1"/>
                </a:solidFill>
              </a:rPr>
              <a:t>Parent / Student / Guidance Visit to </a:t>
            </a:r>
            <a:r>
              <a:rPr lang="en-US" sz="2400" dirty="0" err="1">
                <a:solidFill>
                  <a:schemeClr val="tx1"/>
                </a:solidFill>
              </a:rPr>
              <a:t>occ</a:t>
            </a:r>
            <a:r>
              <a:rPr lang="en-US" sz="2400" dirty="0">
                <a:solidFill>
                  <a:schemeClr val="tx1"/>
                </a:solidFill>
              </a:rPr>
              <a:t> – orientation, tour, scheduling - </a:t>
            </a:r>
            <a:r>
              <a:rPr lang="en-US" sz="2400" dirty="0">
                <a:solidFill>
                  <a:srgbClr val="FFFF00"/>
                </a:solidFill>
              </a:rPr>
              <a:t>march</a:t>
            </a:r>
          </a:p>
        </p:txBody>
      </p:sp>
    </p:spTree>
    <p:extLst>
      <p:ext uri="{BB962C8B-B14F-4D97-AF65-F5344CB8AC3E}">
        <p14:creationId xmlns:p14="http://schemas.microsoft.com/office/powerpoint/2010/main" val="2983129669"/>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1034" y="228904"/>
            <a:ext cx="12217730" cy="1478570"/>
          </a:xfrm>
        </p:spPr>
        <p:txBody>
          <a:bodyPr/>
          <a:lstStyle/>
          <a:p>
            <a:r>
              <a:rPr lang="en-US" dirty="0">
                <a:solidFill>
                  <a:srgbClr val="FFFF00"/>
                </a:solidFill>
              </a:rPr>
              <a:t>Total COST for selected StudentS</a:t>
            </a:r>
          </a:p>
        </p:txBody>
      </p:sp>
      <p:sp>
        <p:nvSpPr>
          <p:cNvPr id="3" name="Content Placeholder 2"/>
          <p:cNvSpPr>
            <a:spLocks noGrp="1"/>
          </p:cNvSpPr>
          <p:nvPr>
            <p:ph idx="1"/>
          </p:nvPr>
        </p:nvSpPr>
        <p:spPr>
          <a:xfrm>
            <a:off x="1141412" y="1359568"/>
            <a:ext cx="10577346" cy="5498432"/>
          </a:xfrm>
        </p:spPr>
        <p:txBody>
          <a:bodyPr>
            <a:normAutofit/>
          </a:bodyPr>
          <a:lstStyle/>
          <a:p>
            <a:r>
              <a:rPr lang="en-US" dirty="0"/>
              <a:t>Transportation - $ 0</a:t>
            </a:r>
          </a:p>
          <a:p>
            <a:pPr lvl="1"/>
            <a:r>
              <a:rPr lang="en-US" sz="2400" dirty="0"/>
              <a:t>Students must ride bus to OCC and back.</a:t>
            </a:r>
          </a:p>
          <a:p>
            <a:r>
              <a:rPr lang="en-US" dirty="0"/>
              <a:t>Books - $ 0  </a:t>
            </a:r>
          </a:p>
          <a:p>
            <a:pPr lvl="1"/>
            <a:r>
              <a:rPr lang="en-US" sz="2400" dirty="0"/>
              <a:t>Textbooks will be purchased by the District with textbook money.</a:t>
            </a:r>
          </a:p>
          <a:p>
            <a:pPr lvl="1"/>
            <a:r>
              <a:rPr lang="en-US" sz="2400" dirty="0"/>
              <a:t>Textbooks must be returned to the district after the course is over.</a:t>
            </a:r>
          </a:p>
          <a:p>
            <a:r>
              <a:rPr lang="en-US" dirty="0"/>
              <a:t>Tuition - $ 0 </a:t>
            </a:r>
          </a:p>
        </p:txBody>
      </p:sp>
    </p:spTree>
    <p:extLst>
      <p:ext uri="{BB962C8B-B14F-4D97-AF65-F5344CB8AC3E}">
        <p14:creationId xmlns:p14="http://schemas.microsoft.com/office/powerpoint/2010/main" val="3397548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34133" y="6025775"/>
            <a:ext cx="9906000" cy="1332287"/>
          </a:xfrm>
        </p:spPr>
        <p:txBody>
          <a:bodyPr>
            <a:normAutofit fontScale="90000"/>
          </a:bodyPr>
          <a:lstStyle/>
          <a:p>
            <a:pPr>
              <a:lnSpc>
                <a:spcPct val="150000"/>
              </a:lnSpc>
            </a:pPr>
            <a:r>
              <a:rPr lang="en-US" sz="4000" dirty="0">
                <a:solidFill>
                  <a:srgbClr val="FFFF00"/>
                </a:solidFill>
              </a:rPr>
              <a:t>Contact Information</a:t>
            </a:r>
            <a:br>
              <a:rPr lang="en-US" sz="4000" dirty="0">
                <a:solidFill>
                  <a:srgbClr val="FF6600"/>
                </a:solidFill>
              </a:rPr>
            </a:br>
            <a:r>
              <a:rPr lang="en-US" sz="4000" dirty="0"/>
              <a:t>	</a:t>
            </a:r>
            <a:r>
              <a:rPr lang="en-US" sz="3100" dirty="0" err="1"/>
              <a:t>eric</a:t>
            </a:r>
            <a:r>
              <a:rPr lang="en-US" sz="3100" dirty="0"/>
              <a:t> </a:t>
            </a:r>
            <a:r>
              <a:rPr lang="en-US" sz="3100"/>
              <a:t>knuth</a:t>
            </a:r>
            <a:r>
              <a:rPr lang="en-US" sz="3100" dirty="0"/>
              <a:t>, Superintendent – 315-625-5251 </a:t>
            </a:r>
            <a:br>
              <a:rPr lang="en-US" sz="3100" dirty="0"/>
            </a:br>
            <a:r>
              <a:rPr lang="en-US" sz="3100" dirty="0"/>
              <a:t>	Joseph </a:t>
            </a:r>
            <a:r>
              <a:rPr lang="en-US" sz="3100" dirty="0" err="1"/>
              <a:t>olsen</a:t>
            </a:r>
            <a:r>
              <a:rPr lang="en-US" sz="3100" dirty="0"/>
              <a:t>, HS Principal – 315-625-5222</a:t>
            </a:r>
            <a:br>
              <a:rPr lang="en-US" sz="3100" dirty="0"/>
            </a:br>
            <a:r>
              <a:rPr lang="en-US" sz="3100" dirty="0"/>
              <a:t>	rick </a:t>
            </a:r>
            <a:r>
              <a:rPr lang="en-US" sz="3100" dirty="0" err="1"/>
              <a:t>algie</a:t>
            </a:r>
            <a:r>
              <a:rPr lang="en-US" sz="3100" dirty="0"/>
              <a:t>, HS Counselor – 315-625-5229</a:t>
            </a:r>
            <a:br>
              <a:rPr lang="en-US" sz="3100" dirty="0"/>
            </a:br>
            <a:r>
              <a:rPr lang="en-US" sz="3100" dirty="0"/>
              <a:t>	</a:t>
            </a:r>
            <a:r>
              <a:rPr lang="en-US" sz="3100" dirty="0" err="1"/>
              <a:t>marci</a:t>
            </a:r>
            <a:r>
              <a:rPr lang="en-US" sz="3100" dirty="0"/>
              <a:t> </a:t>
            </a:r>
            <a:r>
              <a:rPr lang="en-US" sz="3100" dirty="0" err="1"/>
              <a:t>coppola,</a:t>
            </a:r>
            <a:r>
              <a:rPr lang="en-US" sz="3100" dirty="0"/>
              <a:t> HS Counselor – 315-625-5229	</a:t>
            </a:r>
            <a:br>
              <a:rPr lang="en-US" sz="3100" dirty="0"/>
            </a:br>
            <a:r>
              <a:rPr lang="en-US" sz="3100" dirty="0"/>
              <a:t>	</a:t>
            </a:r>
            <a:br>
              <a:rPr lang="en-US" sz="4000" dirty="0">
                <a:solidFill>
                  <a:srgbClr val="FF6600"/>
                </a:solidFill>
              </a:rPr>
            </a:br>
            <a:br>
              <a:rPr lang="en-US" sz="4000" dirty="0">
                <a:solidFill>
                  <a:srgbClr val="FF6600"/>
                </a:solidFill>
              </a:rPr>
            </a:br>
            <a:endParaRPr lang="en-US" sz="4000" dirty="0">
              <a:solidFill>
                <a:srgbClr val="FF6600"/>
              </a:solidFill>
            </a:endParaRPr>
          </a:p>
        </p:txBody>
      </p:sp>
    </p:spTree>
    <p:extLst>
      <p:ext uri="{BB962C8B-B14F-4D97-AF65-F5344CB8AC3E}">
        <p14:creationId xmlns:p14="http://schemas.microsoft.com/office/powerpoint/2010/main" val="4110509463"/>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1332287"/>
          </a:xfrm>
        </p:spPr>
        <p:txBody>
          <a:bodyPr>
            <a:normAutofit/>
          </a:bodyPr>
          <a:lstStyle/>
          <a:p>
            <a:pPr algn="ctr"/>
            <a:r>
              <a:rPr lang="en-US" sz="4000" dirty="0">
                <a:solidFill>
                  <a:srgbClr val="FFFF00"/>
                </a:solidFill>
              </a:rPr>
              <a:t>QUESTIONS ??</a:t>
            </a:r>
          </a:p>
        </p:txBody>
      </p:sp>
      <p:sp>
        <p:nvSpPr>
          <p:cNvPr id="3" name="TextBox 2"/>
          <p:cNvSpPr txBox="1"/>
          <p:nvPr/>
        </p:nvSpPr>
        <p:spPr>
          <a:xfrm>
            <a:off x="4505094" y="3323063"/>
            <a:ext cx="9367024" cy="584775"/>
          </a:xfrm>
          <a:prstGeom prst="rect">
            <a:avLst/>
          </a:prstGeom>
          <a:noFill/>
        </p:spPr>
        <p:txBody>
          <a:bodyPr wrap="square" rtlCol="0">
            <a:spAutoFit/>
          </a:bodyPr>
          <a:lstStyle/>
          <a:p>
            <a:r>
              <a:rPr lang="en-US" sz="3200" dirty="0"/>
              <a:t>Wait!  I have one.</a:t>
            </a:r>
          </a:p>
        </p:txBody>
      </p:sp>
      <p:sp>
        <p:nvSpPr>
          <p:cNvPr id="4" name="Rectangle 3"/>
          <p:cNvSpPr/>
          <p:nvPr/>
        </p:nvSpPr>
        <p:spPr>
          <a:xfrm>
            <a:off x="2564780" y="4071537"/>
            <a:ext cx="7147932" cy="2308324"/>
          </a:xfrm>
          <a:prstGeom prst="rect">
            <a:avLst/>
          </a:prstGeom>
        </p:spPr>
        <p:txBody>
          <a:bodyPr wrap="square">
            <a:spAutoFit/>
          </a:bodyPr>
          <a:lstStyle/>
          <a:p>
            <a:r>
              <a:rPr lang="en-US" sz="2400" dirty="0">
                <a:solidFill>
                  <a:schemeClr val="accent4">
                    <a:lumMod val="40000"/>
                    <a:lumOff val="60000"/>
                  </a:schemeClr>
                </a:solidFill>
              </a:rPr>
              <a:t>HAVE YOU SIGNED UP TO TAKE THE MARCH SAT?  </a:t>
            </a:r>
          </a:p>
          <a:p>
            <a:endParaRPr lang="en-US" sz="2400" dirty="0">
              <a:solidFill>
                <a:srgbClr val="FFFF00"/>
              </a:solidFill>
            </a:endParaRPr>
          </a:p>
          <a:p>
            <a:r>
              <a:rPr lang="en-US" sz="2400" dirty="0">
                <a:solidFill>
                  <a:schemeClr val="tx2"/>
                </a:solidFill>
              </a:rPr>
              <a:t>It’s here and the registration deadline is February 8</a:t>
            </a:r>
            <a:r>
              <a:rPr lang="en-US" sz="2400" baseline="30000" dirty="0">
                <a:solidFill>
                  <a:schemeClr val="tx2"/>
                </a:solidFill>
              </a:rPr>
              <a:t>th</a:t>
            </a:r>
            <a:r>
              <a:rPr lang="en-US" sz="2400" dirty="0">
                <a:solidFill>
                  <a:schemeClr val="tx2"/>
                </a:solidFill>
              </a:rPr>
              <a:t>.  Just go to sat.org!  If you get free or reduced lunch, you are entitled to a fee waiver.  Stop down to guidance to pick one up.</a:t>
            </a:r>
          </a:p>
        </p:txBody>
      </p:sp>
    </p:spTree>
    <p:extLst>
      <p:ext uri="{BB962C8B-B14F-4D97-AF65-F5344CB8AC3E}">
        <p14:creationId xmlns:p14="http://schemas.microsoft.com/office/powerpoint/2010/main" val="1817460375"/>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492</TotalTime>
  <Words>593</Words>
  <Application>Microsoft Office PowerPoint</Application>
  <PresentationFormat>Widescreen</PresentationFormat>
  <Paragraphs>55</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Trebuchet MS</vt:lpstr>
      <vt:lpstr>Tw Cen MT</vt:lpstr>
      <vt:lpstr>Wingdings</vt:lpstr>
      <vt:lpstr>Circuit</vt:lpstr>
      <vt:lpstr>OCC EARLY COLLEGE credit opportunity &amp; APW Central Schools   JANUARY, 2019 </vt:lpstr>
      <vt:lpstr>Early College High School Partnership </vt:lpstr>
      <vt:lpstr>How do I qualify to get into this program?</vt:lpstr>
      <vt:lpstr>What would my Senior Year Look Like?</vt:lpstr>
      <vt:lpstr>What is our Timeline?</vt:lpstr>
      <vt:lpstr>Total COST for selected StudentS</vt:lpstr>
      <vt:lpstr>Contact Information  eric knuth, Superintendent – 315-625-5251   Joseph olsen, HS Principal – 315-625-5222  rick algie, HS Counselor – 315-625-5229  marci coppola, HS Counselor – 315-625-5229     </vt:lpstr>
      <vt:lpstr>QUESTIONS ??</vt:lpstr>
    </vt:vector>
  </TitlesOfParts>
  <Company>Jordan-Elbridge Central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COLLEGE HIGH SCHOOL OCC and Jordan-Elbridge</dc:title>
  <dc:creator>Dave Zehner</dc:creator>
  <cp:lastModifiedBy>Camp,Lani</cp:lastModifiedBy>
  <cp:revision>61</cp:revision>
  <cp:lastPrinted>2017-06-06T11:55:36Z</cp:lastPrinted>
  <dcterms:created xsi:type="dcterms:W3CDTF">2017-02-16T21:46:04Z</dcterms:created>
  <dcterms:modified xsi:type="dcterms:W3CDTF">2019-01-14T13:18:43Z</dcterms:modified>
</cp:coreProperties>
</file>